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11/3/2022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11/3/2022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byjus.com/chemistry/rate-of-reac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byjus.com/chemistry/hydroge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err="1" smtClean="0"/>
              <a:t>A.S.C.C.Mokhada</a:t>
            </a:r>
            <a:endParaRPr lang="en-IN" dirty="0"/>
          </a:p>
        </p:txBody>
      </p:sp>
      <p:sp>
        <p:nvSpPr>
          <p:cNvPr id="3" name="Subtitle 2"/>
          <p:cNvSpPr>
            <a:spLocks noGrp="1"/>
          </p:cNvSpPr>
          <p:nvPr>
            <p:ph type="subTitle" idx="1"/>
          </p:nvPr>
        </p:nvSpPr>
        <p:spPr/>
        <p:txBody>
          <a:bodyPr/>
          <a:lstStyle/>
          <a:p>
            <a:r>
              <a:rPr lang="en-IN" dirty="0" smtClean="0"/>
              <a:t>SURFACE CHEMISTRY</a:t>
            </a:r>
            <a:endParaRPr lang="en-IN" dirty="0"/>
          </a:p>
        </p:txBody>
      </p:sp>
    </p:spTree>
    <p:extLst>
      <p:ext uri="{BB962C8B-B14F-4D97-AF65-F5344CB8AC3E}">
        <p14:creationId xmlns:p14="http://schemas.microsoft.com/office/powerpoint/2010/main" val="2416645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Freundlich Adsorption Isotherm</a:t>
            </a:r>
            <a:br>
              <a:rPr lang="en-IN" dirty="0"/>
            </a:br>
            <a:r>
              <a:rPr lang="en-IN" dirty="0" smtClean="0"/>
              <a:t>Graph</a:t>
            </a:r>
            <a:endParaRPr lang="en-IN" dirty="0"/>
          </a:p>
        </p:txBody>
      </p:sp>
      <p:sp>
        <p:nvSpPr>
          <p:cNvPr id="3" name="Content Placeholder 2"/>
          <p:cNvSpPr>
            <a:spLocks noGrp="1"/>
          </p:cNvSpPr>
          <p:nvPr>
            <p:ph idx="1"/>
          </p:nvPr>
        </p:nvSpPr>
        <p:spPr/>
        <p:txBody>
          <a:bodyPr/>
          <a:lstStyle/>
          <a:p>
            <a:endParaRPr lang="en-IN"/>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3374"/>
            <a:ext cx="7924799"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5798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Langmuir Adsorption Isotherms</a:t>
            </a:r>
            <a:br>
              <a:rPr lang="en-IN" dirty="0"/>
            </a:br>
            <a:endParaRPr lang="en-IN" dirty="0"/>
          </a:p>
        </p:txBody>
      </p:sp>
      <p:sp>
        <p:nvSpPr>
          <p:cNvPr id="3" name="Content Placeholder 2"/>
          <p:cNvSpPr>
            <a:spLocks noGrp="1"/>
          </p:cNvSpPr>
          <p:nvPr>
            <p:ph idx="1"/>
          </p:nvPr>
        </p:nvSpPr>
        <p:spPr/>
        <p:txBody>
          <a:bodyPr>
            <a:normAutofit fontScale="70000" lnSpcReduction="20000"/>
          </a:bodyPr>
          <a:lstStyle/>
          <a:p>
            <a:r>
              <a:rPr lang="en-US" sz="3100" dirty="0"/>
              <a:t>The </a:t>
            </a:r>
            <a:r>
              <a:rPr lang="en-US" sz="3100" dirty="0" err="1"/>
              <a:t>Freundlich</a:t>
            </a:r>
            <a:r>
              <a:rPr lang="en-US" sz="3100" dirty="0"/>
              <a:t> adsorption isotherm is followed by another two isotherms, Langmuir adsorption isotherms and BET theory. The Langmuir adsorption isotherms </a:t>
            </a:r>
            <a:r>
              <a:rPr lang="en-US" sz="3100" b="1" i="1" dirty="0"/>
              <a:t>predict linear adsorption at low adsorption densities and a maximum surface coverage at higher solute metal concentrations.</a:t>
            </a:r>
            <a:endParaRPr lang="en-US" sz="3100" dirty="0"/>
          </a:p>
          <a:p>
            <a:r>
              <a:rPr lang="en-US" sz="3100" dirty="0"/>
              <a:t>The Langmuir adsorption isotherm has the form:</a:t>
            </a:r>
          </a:p>
          <a:p>
            <a:r>
              <a:rPr lang="el-GR" sz="3100" i="1" dirty="0" smtClean="0">
                <a:solidFill>
                  <a:srgbClr val="FF0000"/>
                </a:solidFill>
              </a:rPr>
              <a:t>Θ</a:t>
            </a:r>
            <a:r>
              <a:rPr lang="en-IN" sz="3100" dirty="0" smtClean="0">
                <a:solidFill>
                  <a:srgbClr val="FF0000"/>
                </a:solidFill>
              </a:rPr>
              <a:t>=</a:t>
            </a:r>
            <a:r>
              <a:rPr lang="en-IN" sz="3100" dirty="0" err="1" smtClean="0">
                <a:solidFill>
                  <a:srgbClr val="FF0000"/>
                </a:solidFill>
              </a:rPr>
              <a:t>Kp</a:t>
            </a:r>
            <a:r>
              <a:rPr lang="en-IN" sz="3100" dirty="0" smtClean="0">
                <a:solidFill>
                  <a:srgbClr val="FF0000"/>
                </a:solidFill>
              </a:rPr>
              <a:t>/1+Kp</a:t>
            </a:r>
          </a:p>
          <a:p>
            <a:r>
              <a:rPr lang="en-US" sz="3100" dirty="0"/>
              <a:t>Where</a:t>
            </a:r>
          </a:p>
          <a:p>
            <a:r>
              <a:rPr lang="en-US" sz="3100" dirty="0"/>
              <a:t>θ is the fraction of the surface covered by the adsorbed molecule.</a:t>
            </a:r>
          </a:p>
          <a:p>
            <a:r>
              <a:rPr lang="en-US" sz="3100" dirty="0"/>
              <a:t>K is an equilibrium constant known as the adsorption coefficient.</a:t>
            </a:r>
          </a:p>
          <a:p>
            <a:r>
              <a:rPr lang="en-US" sz="3100" dirty="0"/>
              <a:t>{ K= </a:t>
            </a:r>
            <a:r>
              <a:rPr lang="en-US" sz="3100" dirty="0" err="1"/>
              <a:t>ka</a:t>
            </a:r>
            <a:r>
              <a:rPr lang="en-US" sz="3100" dirty="0"/>
              <a:t>/</a:t>
            </a:r>
            <a:r>
              <a:rPr lang="en-US" sz="3100" dirty="0" err="1"/>
              <a:t>kd</a:t>
            </a:r>
            <a:r>
              <a:rPr lang="en-US" sz="3100" dirty="0"/>
              <a:t> = rate constant for adsorption/ rate constant for desorption}</a:t>
            </a:r>
          </a:p>
          <a:p>
            <a:r>
              <a:rPr lang="en-US" sz="3100" dirty="0"/>
              <a:t>p is the pressure.</a:t>
            </a:r>
          </a:p>
          <a:p>
            <a:endParaRPr lang="en-IN" dirty="0"/>
          </a:p>
        </p:txBody>
      </p:sp>
    </p:spTree>
    <p:extLst>
      <p:ext uri="{BB962C8B-B14F-4D97-AF65-F5344CB8AC3E}">
        <p14:creationId xmlns:p14="http://schemas.microsoft.com/office/powerpoint/2010/main" val="3530357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Graphical Representation Langmuir </a:t>
            </a:r>
            <a:r>
              <a:rPr lang="en-IN" dirty="0"/>
              <a:t>Adsorption Isotherms</a:t>
            </a: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8000999" cy="4419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1682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BET Adsorption Isotherm</a:t>
            </a:r>
            <a:br>
              <a:rPr lang="en-IN" dirty="0"/>
            </a:br>
            <a:endParaRPr lang="en-IN" dirty="0"/>
          </a:p>
        </p:txBody>
      </p:sp>
      <p:sp>
        <p:nvSpPr>
          <p:cNvPr id="3" name="Content Placeholder 2"/>
          <p:cNvSpPr>
            <a:spLocks noGrp="1"/>
          </p:cNvSpPr>
          <p:nvPr>
            <p:ph idx="1"/>
          </p:nvPr>
        </p:nvSpPr>
        <p:spPr>
          <a:xfrm>
            <a:off x="457200" y="846162"/>
            <a:ext cx="8229600" cy="5280002"/>
          </a:xfrm>
        </p:spPr>
        <p:txBody>
          <a:bodyPr>
            <a:normAutofit/>
          </a:bodyPr>
          <a:lstStyle/>
          <a:p>
            <a:r>
              <a:rPr lang="en-US" sz="2000" dirty="0"/>
              <a:t>The theory of </a:t>
            </a:r>
            <a:r>
              <a:rPr lang="en-US" sz="2000" b="1" i="1" dirty="0"/>
              <a:t>multilayer adsorption proposed by </a:t>
            </a:r>
            <a:r>
              <a:rPr lang="en-US" sz="2000" b="1" i="1" dirty="0" err="1"/>
              <a:t>Brunauer</a:t>
            </a:r>
            <a:r>
              <a:rPr lang="en-US" sz="2000" b="1" i="1" dirty="0"/>
              <a:t>, Emmett and Teller in 1938</a:t>
            </a:r>
            <a:r>
              <a:rPr lang="en-US" sz="2000" dirty="0"/>
              <a:t> (BET Theory) assumes that </a:t>
            </a:r>
            <a:r>
              <a:rPr lang="en-US" sz="2000" dirty="0" err="1"/>
              <a:t>physisorption</a:t>
            </a:r>
            <a:r>
              <a:rPr lang="en-US" sz="2000" dirty="0"/>
              <a:t> results in </a:t>
            </a:r>
            <a:r>
              <a:rPr lang="en-US" sz="2000" dirty="0" smtClean="0"/>
              <a:t>the </a:t>
            </a:r>
            <a:r>
              <a:rPr lang="en-US" sz="2000" dirty="0"/>
              <a:t>formation of multilayer adsorption</a:t>
            </a:r>
            <a:r>
              <a:rPr lang="en-US" sz="2000" dirty="0" smtClean="0"/>
              <a:t>.</a:t>
            </a:r>
          </a:p>
          <a:p>
            <a:r>
              <a:rPr lang="en-US" sz="2000" dirty="0"/>
              <a:t>After the formation of the monolayer, the adsorption process can continue with the formation of the multilayer involving the second layer, third layer and so on.</a:t>
            </a:r>
          </a:p>
          <a:p>
            <a:r>
              <a:rPr lang="en-US" sz="2000" dirty="0"/>
              <a:t>The equation for BET is</a:t>
            </a:r>
          </a:p>
          <a:p>
            <a:endParaRPr lang="en-IN"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3276600"/>
            <a:ext cx="714375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19195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81000"/>
            <a:ext cx="6596418" cy="1066800"/>
          </a:xfrm>
        </p:spPr>
        <p:txBody>
          <a:bodyPr>
            <a:normAutofit fontScale="90000"/>
          </a:bodyPr>
          <a:lstStyle/>
          <a:p>
            <a:r>
              <a:rPr lang="en-IN" dirty="0" smtClean="0"/>
              <a:t>Graphical Representation </a:t>
            </a:r>
            <a:r>
              <a:rPr lang="en-IN" dirty="0"/>
              <a:t>BET Adsorption </a:t>
            </a:r>
            <a:r>
              <a:rPr lang="en-IN" dirty="0" err="1"/>
              <a:t>Isot</a:t>
            </a:r>
            <a:endParaRPr lang="en-IN"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 y="1600200"/>
            <a:ext cx="92202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318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Applications of Adsorption</a:t>
            </a:r>
            <a:br>
              <a:rPr lang="en-IN" dirty="0"/>
            </a:br>
            <a:endParaRPr lang="en-IN" dirty="0"/>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r>
              <a:rPr lang="en-US" b="1" i="1" dirty="0"/>
              <a:t>Gas masks:</a:t>
            </a:r>
            <a:r>
              <a:rPr lang="en-US" i="1" dirty="0"/>
              <a:t> </a:t>
            </a:r>
            <a:r>
              <a:rPr lang="en-US" dirty="0"/>
              <a:t>Poisonous gases get adsorbed at the surface of the mask and prevent its encounter when used by coal miners.</a:t>
            </a:r>
          </a:p>
          <a:p>
            <a:r>
              <a:rPr lang="en-US" b="1" i="1" dirty="0"/>
              <a:t>Production of vacuum:</a:t>
            </a:r>
            <a:r>
              <a:rPr lang="en-US" dirty="0"/>
              <a:t> Traces of air are adsorbed on charcoal and removed from devices undergoing the process of evacuation.</a:t>
            </a:r>
          </a:p>
          <a:p>
            <a:r>
              <a:rPr lang="en-US" b="1" i="1" dirty="0" err="1"/>
              <a:t>emoval</a:t>
            </a:r>
            <a:r>
              <a:rPr lang="en-US" b="1" i="1" dirty="0"/>
              <a:t> of moisture:</a:t>
            </a:r>
            <a:r>
              <a:rPr lang="en-US" dirty="0"/>
              <a:t> Silica gel pellets are used for the adsorption of moisture in medicines and new plastic bottles in order to control humidity.</a:t>
            </a:r>
          </a:p>
          <a:p>
            <a:r>
              <a:rPr lang="en-US" b="1" i="1" dirty="0"/>
              <a:t>Removal of </a:t>
            </a:r>
            <a:r>
              <a:rPr lang="en-US" b="1" i="1" dirty="0" err="1"/>
              <a:t>colour</a:t>
            </a:r>
            <a:r>
              <a:rPr lang="en-US" b="1" i="1" dirty="0"/>
              <a:t>:</a:t>
            </a:r>
            <a:r>
              <a:rPr lang="en-US" i="1" dirty="0"/>
              <a:t> </a:t>
            </a:r>
            <a:r>
              <a:rPr lang="en-US" dirty="0"/>
              <a:t>The juice extracted from cane is treated with animal charcoal for the removal of the </a:t>
            </a:r>
            <a:r>
              <a:rPr lang="en-US" dirty="0" err="1"/>
              <a:t>colouring</a:t>
            </a:r>
            <a:r>
              <a:rPr lang="en-US" dirty="0"/>
              <a:t> agent in order to get a clear liquid solution.</a:t>
            </a:r>
          </a:p>
          <a:p>
            <a:r>
              <a:rPr lang="en-US" b="1" i="1" dirty="0"/>
              <a:t>As Catalysts:</a:t>
            </a:r>
            <a:r>
              <a:rPr lang="en-US" dirty="0"/>
              <a:t> Suitable materials are used as a catalyst such that reactants get adhered to its surface, thus enabling the reaction to proceed at a faster rate and increasing the </a:t>
            </a:r>
            <a:r>
              <a:rPr lang="en-US" dirty="0">
                <a:hlinkClick r:id="rId2"/>
              </a:rPr>
              <a:t>rate of reaction</a:t>
            </a:r>
            <a:r>
              <a:rPr lang="en-US" dirty="0" smtClean="0"/>
              <a:t>.</a:t>
            </a:r>
          </a:p>
          <a:p>
            <a:pPr marL="137160" indent="0">
              <a:buNone/>
            </a:pPr>
            <a:r>
              <a:rPr lang="en-US" dirty="0" smtClean="0"/>
              <a:t>                                       </a:t>
            </a:r>
          </a:p>
          <a:p>
            <a:endParaRPr lang="en-US" dirty="0" smtClean="0"/>
          </a:p>
          <a:p>
            <a:pPr marL="137160" indent="0">
              <a:buNone/>
            </a:pPr>
            <a:r>
              <a:rPr lang="en-US" dirty="0" smtClean="0"/>
              <a:t>                                            </a:t>
            </a:r>
            <a:r>
              <a:rPr lang="en-US" dirty="0" smtClean="0">
                <a:solidFill>
                  <a:srgbClr val="FF0000"/>
                </a:solidFill>
              </a:rPr>
              <a:t>THE END</a:t>
            </a:r>
            <a:endParaRPr lang="en-US" dirty="0">
              <a:solidFill>
                <a:srgbClr val="FF0000"/>
              </a:solidFill>
            </a:endParaRPr>
          </a:p>
          <a:p>
            <a:pPr marL="0" indent="0">
              <a:buNone/>
            </a:pPr>
            <a:r>
              <a:rPr lang="en-US" dirty="0"/>
              <a:t/>
            </a:r>
            <a:br>
              <a:rPr lang="en-US" dirty="0"/>
            </a:br>
            <a:endParaRPr lang="en-IN" dirty="0"/>
          </a:p>
        </p:txBody>
      </p:sp>
    </p:spTree>
    <p:extLst>
      <p:ext uri="{BB962C8B-B14F-4D97-AF65-F5344CB8AC3E}">
        <p14:creationId xmlns:p14="http://schemas.microsoft.com/office/powerpoint/2010/main" val="2111199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a:t>
            </a:r>
            <a:endParaRPr lang="en-IN" dirty="0"/>
          </a:p>
        </p:txBody>
      </p:sp>
      <p:sp>
        <p:nvSpPr>
          <p:cNvPr id="3" name="Content Placeholder 2"/>
          <p:cNvSpPr>
            <a:spLocks noGrp="1"/>
          </p:cNvSpPr>
          <p:nvPr>
            <p:ph idx="1"/>
          </p:nvPr>
        </p:nvSpPr>
        <p:spPr/>
        <p:txBody>
          <a:bodyPr>
            <a:normAutofit/>
          </a:bodyPr>
          <a:lstStyle/>
          <a:p>
            <a:r>
              <a:rPr lang="en-IN" dirty="0" smtClean="0"/>
              <a:t>Surface chemistry is the branch of chemistry which deals with the study of the chemical phenomena that occurs at the interface of two surfaces which can be solid-</a:t>
            </a:r>
            <a:r>
              <a:rPr lang="en-IN" dirty="0" err="1" smtClean="0"/>
              <a:t>liquid,solid</a:t>
            </a:r>
            <a:r>
              <a:rPr lang="en-IN" dirty="0" smtClean="0"/>
              <a:t>-</a:t>
            </a:r>
            <a:r>
              <a:rPr lang="en-IN" dirty="0" err="1" smtClean="0"/>
              <a:t>gas,liquid-gas,etc</a:t>
            </a:r>
            <a:r>
              <a:rPr lang="en-IN" dirty="0" smtClean="0"/>
              <a:t>.</a:t>
            </a:r>
          </a:p>
          <a:p>
            <a:r>
              <a:rPr lang="en-IN" dirty="0" smtClean="0"/>
              <a:t>Surface chemistry has major role in various processes such as enzymatic </a:t>
            </a:r>
            <a:r>
              <a:rPr lang="en-IN" dirty="0" err="1" smtClean="0"/>
              <a:t>reactions.In</a:t>
            </a:r>
            <a:r>
              <a:rPr lang="en-IN" dirty="0" smtClean="0"/>
              <a:t> the electronic industry they are used in the surface and interface of microchips found in computers.</a:t>
            </a:r>
            <a:endParaRPr lang="en-IN" dirty="0"/>
          </a:p>
        </p:txBody>
      </p:sp>
    </p:spTree>
    <p:extLst>
      <p:ext uri="{BB962C8B-B14F-4D97-AF65-F5344CB8AC3E}">
        <p14:creationId xmlns:p14="http://schemas.microsoft.com/office/powerpoint/2010/main" val="1081739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Some Basic Concepts</a:t>
            </a:r>
            <a:endParaRPr lang="en-IN" dirty="0"/>
          </a:p>
        </p:txBody>
      </p:sp>
      <p:sp>
        <p:nvSpPr>
          <p:cNvPr id="3" name="Content Placeholder 2"/>
          <p:cNvSpPr>
            <a:spLocks noGrp="1"/>
          </p:cNvSpPr>
          <p:nvPr>
            <p:ph idx="1"/>
          </p:nvPr>
        </p:nvSpPr>
        <p:spPr/>
        <p:txBody>
          <a:bodyPr>
            <a:normAutofit fontScale="92500"/>
          </a:bodyPr>
          <a:lstStyle/>
          <a:p>
            <a:r>
              <a:rPr lang="en-IN" sz="2400" dirty="0" smtClean="0"/>
              <a:t>Adsorption is the chemical process in which deposition of one layer takes place over other layer. </a:t>
            </a:r>
          </a:p>
          <a:p>
            <a:r>
              <a:rPr lang="en-IN" sz="2400" dirty="0" smtClean="0"/>
              <a:t>In other words desorption is the reverse process of adsorption.</a:t>
            </a:r>
          </a:p>
          <a:p>
            <a:r>
              <a:rPr lang="en-IN" sz="2400" dirty="0" smtClean="0"/>
              <a:t>Absorption is the process in which the molecules or particles get absorbed in the bulk in other substance.</a:t>
            </a:r>
          </a:p>
          <a:p>
            <a:r>
              <a:rPr lang="en-IN" sz="2400" dirty="0" smtClean="0"/>
              <a:t>Sorption : When the process of adsorption and absorption takes place simultaneously is known as sorption.</a:t>
            </a:r>
          </a:p>
          <a:p>
            <a:r>
              <a:rPr lang="en-IN" sz="2400" dirty="0" err="1" smtClean="0"/>
              <a:t>Adsorbet:The</a:t>
            </a:r>
            <a:r>
              <a:rPr lang="en-IN" sz="2400" dirty="0" smtClean="0"/>
              <a:t> substance </a:t>
            </a:r>
            <a:r>
              <a:rPr lang="en-IN" sz="2400" dirty="0" err="1" smtClean="0"/>
              <a:t>wchich</a:t>
            </a:r>
            <a:r>
              <a:rPr lang="en-IN" sz="2400" dirty="0" smtClean="0"/>
              <a:t> is going to adsorbed(solute).</a:t>
            </a:r>
          </a:p>
          <a:p>
            <a:r>
              <a:rPr lang="en-IN" sz="2400" dirty="0" smtClean="0"/>
              <a:t>Adsorbent: The surface where the adsorption will takes place(solvent).</a:t>
            </a:r>
          </a:p>
          <a:p>
            <a:endParaRPr lang="en-IN" sz="2400" dirty="0" smtClean="0"/>
          </a:p>
          <a:p>
            <a:endParaRPr lang="en-IN" dirty="0"/>
          </a:p>
        </p:txBody>
      </p:sp>
    </p:spTree>
    <p:extLst>
      <p:ext uri="{BB962C8B-B14F-4D97-AF65-F5344CB8AC3E}">
        <p14:creationId xmlns:p14="http://schemas.microsoft.com/office/powerpoint/2010/main" val="2485418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5791200" cy="762000"/>
          </a:xfrm>
        </p:spPr>
        <p:txBody>
          <a:bodyPr/>
          <a:lstStyle/>
          <a:p>
            <a:r>
              <a:rPr lang="en-IN" dirty="0" smtClean="0"/>
              <a:t>Types Of Adsorption</a:t>
            </a:r>
            <a:endParaRPr lang="en-IN" dirty="0"/>
          </a:p>
        </p:txBody>
      </p:sp>
      <p:sp>
        <p:nvSpPr>
          <p:cNvPr id="3" name="Text Placeholder 2"/>
          <p:cNvSpPr>
            <a:spLocks noGrp="1"/>
          </p:cNvSpPr>
          <p:nvPr>
            <p:ph type="body" idx="1"/>
          </p:nvPr>
        </p:nvSpPr>
        <p:spPr>
          <a:xfrm>
            <a:off x="457200" y="838201"/>
            <a:ext cx="4040188" cy="533400"/>
          </a:xfrm>
        </p:spPr>
        <p:txBody>
          <a:bodyPr/>
          <a:lstStyle/>
          <a:p>
            <a:r>
              <a:rPr lang="en-IN" dirty="0" smtClean="0"/>
              <a:t>Physical </a:t>
            </a:r>
            <a:r>
              <a:rPr lang="en-IN" dirty="0" err="1" smtClean="0"/>
              <a:t>Adsorpton</a:t>
            </a:r>
            <a:endParaRPr lang="en-IN" dirty="0"/>
          </a:p>
        </p:txBody>
      </p:sp>
      <p:sp>
        <p:nvSpPr>
          <p:cNvPr id="5" name="Text Placeholder 4"/>
          <p:cNvSpPr>
            <a:spLocks noGrp="1"/>
          </p:cNvSpPr>
          <p:nvPr>
            <p:ph type="body" sz="half" idx="3"/>
          </p:nvPr>
        </p:nvSpPr>
        <p:spPr>
          <a:xfrm>
            <a:off x="4645025" y="762001"/>
            <a:ext cx="4041775" cy="609600"/>
          </a:xfrm>
        </p:spPr>
        <p:txBody>
          <a:bodyPr/>
          <a:lstStyle/>
          <a:p>
            <a:r>
              <a:rPr lang="en-IN" dirty="0" smtClean="0"/>
              <a:t>Chemical Adsorption</a:t>
            </a:r>
            <a:endParaRPr lang="en-IN" dirty="0"/>
          </a:p>
        </p:txBody>
      </p:sp>
      <p:sp>
        <p:nvSpPr>
          <p:cNvPr id="4" name="Content Placeholder 3"/>
          <p:cNvSpPr>
            <a:spLocks noGrp="1"/>
          </p:cNvSpPr>
          <p:nvPr>
            <p:ph sz="quarter" idx="2"/>
          </p:nvPr>
        </p:nvSpPr>
        <p:spPr>
          <a:xfrm>
            <a:off x="457200" y="1447800"/>
            <a:ext cx="4040188" cy="4678363"/>
          </a:xfrm>
        </p:spPr>
        <p:txBody>
          <a:bodyPr>
            <a:normAutofit lnSpcReduction="10000"/>
          </a:bodyPr>
          <a:lstStyle/>
          <a:p>
            <a:r>
              <a:rPr lang="en-IN" dirty="0" smtClean="0"/>
              <a:t> There is presence of weak wonder walls force.</a:t>
            </a:r>
          </a:p>
          <a:p>
            <a:r>
              <a:rPr lang="en-IN" dirty="0" smtClean="0"/>
              <a:t>It is also known as physisorption.</a:t>
            </a:r>
          </a:p>
          <a:p>
            <a:r>
              <a:rPr lang="en-IN" dirty="0" smtClean="0"/>
              <a:t>Reversible in nature</a:t>
            </a:r>
          </a:p>
          <a:p>
            <a:r>
              <a:rPr lang="en-IN" dirty="0" smtClean="0"/>
              <a:t>Formation of multilayer</a:t>
            </a:r>
          </a:p>
          <a:p>
            <a:r>
              <a:rPr lang="en-IN" dirty="0" smtClean="0"/>
              <a:t>Rate of adsorption is directly proportional to the temperature.(tem increases adsorption increases).</a:t>
            </a:r>
          </a:p>
          <a:p>
            <a:endParaRPr lang="en-IN" dirty="0" smtClean="0"/>
          </a:p>
          <a:p>
            <a:endParaRPr lang="en-IN" dirty="0"/>
          </a:p>
        </p:txBody>
      </p:sp>
      <p:sp>
        <p:nvSpPr>
          <p:cNvPr id="6" name="Content Placeholder 5"/>
          <p:cNvSpPr>
            <a:spLocks noGrp="1"/>
          </p:cNvSpPr>
          <p:nvPr>
            <p:ph sz="quarter" idx="4"/>
          </p:nvPr>
        </p:nvSpPr>
        <p:spPr>
          <a:xfrm>
            <a:off x="4645025" y="1447800"/>
            <a:ext cx="4041775" cy="4678363"/>
          </a:xfrm>
        </p:spPr>
        <p:txBody>
          <a:bodyPr>
            <a:normAutofit/>
          </a:bodyPr>
          <a:lstStyle/>
          <a:p>
            <a:r>
              <a:rPr lang="en-IN" dirty="0" smtClean="0"/>
              <a:t>There is </a:t>
            </a:r>
            <a:r>
              <a:rPr lang="en-IN" dirty="0" err="1" smtClean="0"/>
              <a:t>presnce</a:t>
            </a:r>
            <a:r>
              <a:rPr lang="en-IN" dirty="0" smtClean="0"/>
              <a:t> of chemical bonding.</a:t>
            </a:r>
          </a:p>
          <a:p>
            <a:r>
              <a:rPr lang="en-IN" dirty="0" smtClean="0"/>
              <a:t>It is also known as chemisorption.</a:t>
            </a:r>
          </a:p>
          <a:p>
            <a:r>
              <a:rPr lang="en-IN" dirty="0" smtClean="0"/>
              <a:t>Not eversible in nature</a:t>
            </a:r>
          </a:p>
          <a:p>
            <a:r>
              <a:rPr lang="en-IN" dirty="0" smtClean="0"/>
              <a:t>Formation of monolayer</a:t>
            </a:r>
          </a:p>
          <a:p>
            <a:r>
              <a:rPr lang="en-IN" dirty="0" smtClean="0"/>
              <a:t>At high and low temperature the adsorption is normal but at mid temperature it is high.</a:t>
            </a:r>
            <a:endParaRPr lang="en-IN" dirty="0"/>
          </a:p>
        </p:txBody>
      </p:sp>
    </p:spTree>
    <p:extLst>
      <p:ext uri="{BB962C8B-B14F-4D97-AF65-F5344CB8AC3E}">
        <p14:creationId xmlns:p14="http://schemas.microsoft.com/office/powerpoint/2010/main" val="3171141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General Graph</a:t>
            </a:r>
            <a:endParaRPr lang="en-IN"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81000" y="1371600"/>
            <a:ext cx="83058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6608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a:t>Factors affecting the extent of adsorption</a:t>
            </a:r>
          </a:p>
        </p:txBody>
      </p:sp>
      <p:sp>
        <p:nvSpPr>
          <p:cNvPr id="3" name="Content Placeholder 2"/>
          <p:cNvSpPr>
            <a:spLocks noGrp="1"/>
          </p:cNvSpPr>
          <p:nvPr>
            <p:ph idx="1"/>
          </p:nvPr>
        </p:nvSpPr>
        <p:spPr/>
        <p:txBody>
          <a:bodyPr>
            <a:normAutofit fontScale="85000" lnSpcReduction="20000"/>
          </a:bodyPr>
          <a:lstStyle/>
          <a:p>
            <a:r>
              <a:rPr lang="en-US" dirty="0">
                <a:solidFill>
                  <a:srgbClr val="FF0000"/>
                </a:solidFill>
              </a:rPr>
              <a:t>Nature of adsorbent</a:t>
            </a:r>
          </a:p>
          <a:p>
            <a:r>
              <a:rPr lang="en-US" dirty="0"/>
              <a:t>The adsorption of the gas depends on the nature of the adsorbent. A gas can be adsorbed on different absorbent surfaces in different amounts. For example, </a:t>
            </a:r>
            <a:r>
              <a:rPr lang="en-US" dirty="0">
                <a:hlinkClick r:id="rId2"/>
              </a:rPr>
              <a:t>Hydrogen</a:t>
            </a:r>
            <a:r>
              <a:rPr lang="en-US" dirty="0"/>
              <a:t> is weakly adsorbed on the alumina surface whereas it is strongly adsorbed on the nickel surface under certain conditions.</a:t>
            </a:r>
          </a:p>
          <a:p>
            <a:r>
              <a:rPr lang="en-US" dirty="0">
                <a:solidFill>
                  <a:srgbClr val="FF0000"/>
                </a:solidFill>
              </a:rPr>
              <a:t>Surface area</a:t>
            </a:r>
          </a:p>
          <a:p>
            <a:r>
              <a:rPr lang="en-US" dirty="0"/>
              <a:t>When we increase the surface area of the adsorbent there is an increase in the adsorption of gases. This is because when we increase the surface area there is more number of adsorbing sites. So finely divided solids and some porous substances are good adsorbents</a:t>
            </a:r>
          </a:p>
          <a:p>
            <a:endParaRPr lang="en-IN" dirty="0"/>
          </a:p>
        </p:txBody>
      </p:sp>
    </p:spTree>
    <p:extLst>
      <p:ext uri="{BB962C8B-B14F-4D97-AF65-F5344CB8AC3E}">
        <p14:creationId xmlns:p14="http://schemas.microsoft.com/office/powerpoint/2010/main" val="3312431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Factors affecting the extent of adsorption</a:t>
            </a:r>
            <a:endParaRPr lang="en-IN" dirty="0"/>
          </a:p>
        </p:txBody>
      </p:sp>
      <p:sp>
        <p:nvSpPr>
          <p:cNvPr id="3" name="Content Placeholder 2"/>
          <p:cNvSpPr>
            <a:spLocks noGrp="1"/>
          </p:cNvSpPr>
          <p:nvPr>
            <p:ph idx="1"/>
          </p:nvPr>
        </p:nvSpPr>
        <p:spPr/>
        <p:txBody>
          <a:bodyPr>
            <a:normAutofit/>
          </a:bodyPr>
          <a:lstStyle/>
          <a:p>
            <a:r>
              <a:rPr lang="en-US" dirty="0">
                <a:solidFill>
                  <a:srgbClr val="FF0000"/>
                </a:solidFill>
              </a:rPr>
              <a:t>Nature of the gas</a:t>
            </a:r>
          </a:p>
          <a:p>
            <a:r>
              <a:rPr lang="en-US" dirty="0"/>
              <a:t>In general, if a gas is more liquefiable it will be more easily absorbed.</a:t>
            </a:r>
          </a:p>
          <a:p>
            <a:r>
              <a:rPr lang="en-US" dirty="0">
                <a:solidFill>
                  <a:srgbClr val="FF0000"/>
                </a:solidFill>
              </a:rPr>
              <a:t>Pressure</a:t>
            </a:r>
          </a:p>
          <a:p>
            <a:r>
              <a:rPr lang="en-US" dirty="0"/>
              <a:t>On the solid surface, there is a fixed number of adsorption sites where gas molecules can be adsorbed. Initially when the pressure has increased the rate of adsorption increases due to an increase in the gas molecules striking on the surface.</a:t>
            </a:r>
          </a:p>
          <a:p>
            <a:endParaRPr lang="en-IN" dirty="0"/>
          </a:p>
        </p:txBody>
      </p:sp>
    </p:spTree>
    <p:extLst>
      <p:ext uri="{BB962C8B-B14F-4D97-AF65-F5344CB8AC3E}">
        <p14:creationId xmlns:p14="http://schemas.microsoft.com/office/powerpoint/2010/main" val="1105762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Adsorption Isotherm</a:t>
            </a:r>
            <a:endParaRPr lang="en-IN" dirty="0"/>
          </a:p>
        </p:txBody>
      </p:sp>
      <p:sp>
        <p:nvSpPr>
          <p:cNvPr id="3" name="Content Placeholder 2"/>
          <p:cNvSpPr>
            <a:spLocks noGrp="1"/>
          </p:cNvSpPr>
          <p:nvPr>
            <p:ph idx="1"/>
          </p:nvPr>
        </p:nvSpPr>
        <p:spPr/>
        <p:txBody>
          <a:bodyPr>
            <a:normAutofit/>
          </a:bodyPr>
          <a:lstStyle/>
          <a:p>
            <a:r>
              <a:rPr lang="en-US" sz="2800" dirty="0"/>
              <a:t>An adsorption isotherm is a graph that represents the variation in the amount of </a:t>
            </a:r>
            <a:r>
              <a:rPr lang="en-US" sz="2800" dirty="0" err="1"/>
              <a:t>adsorbate</a:t>
            </a:r>
            <a:r>
              <a:rPr lang="en-US" sz="2800" dirty="0"/>
              <a:t>(x) adsorbed on the surface of the adsorbent with the change in pressure at a constant temperature</a:t>
            </a:r>
            <a:r>
              <a:rPr lang="en-US" sz="2800" dirty="0" smtClean="0"/>
              <a:t>.</a:t>
            </a:r>
          </a:p>
          <a:p>
            <a:r>
              <a:rPr lang="en-US" sz="2800" dirty="0"/>
              <a:t>Different adsorption isotherms have been proposed by different scientists namely,</a:t>
            </a:r>
          </a:p>
          <a:p>
            <a:r>
              <a:rPr lang="en-US" sz="2800" b="1" i="1" dirty="0">
                <a:solidFill>
                  <a:srgbClr val="FFFF00"/>
                </a:solidFill>
              </a:rPr>
              <a:t>Langmuir isotherm</a:t>
            </a:r>
            <a:endParaRPr lang="en-US" sz="2800" dirty="0">
              <a:solidFill>
                <a:srgbClr val="FFFF00"/>
              </a:solidFill>
            </a:endParaRPr>
          </a:p>
          <a:p>
            <a:r>
              <a:rPr lang="en-US" sz="2800" b="1" i="1" dirty="0" err="1">
                <a:solidFill>
                  <a:srgbClr val="FFFF00"/>
                </a:solidFill>
              </a:rPr>
              <a:t>Freundlich</a:t>
            </a:r>
            <a:r>
              <a:rPr lang="en-US" sz="2800" b="1" i="1" dirty="0">
                <a:solidFill>
                  <a:srgbClr val="FFFF00"/>
                </a:solidFill>
              </a:rPr>
              <a:t> isotherm</a:t>
            </a:r>
            <a:endParaRPr lang="en-US" sz="2800" dirty="0">
              <a:solidFill>
                <a:srgbClr val="FFFF00"/>
              </a:solidFill>
            </a:endParaRPr>
          </a:p>
          <a:p>
            <a:r>
              <a:rPr lang="en-US" sz="2800" b="1" i="1" dirty="0">
                <a:solidFill>
                  <a:srgbClr val="FFFF00"/>
                </a:solidFill>
              </a:rPr>
              <a:t>BET theory</a:t>
            </a:r>
            <a:endParaRPr lang="en-US" sz="2800" dirty="0">
              <a:solidFill>
                <a:srgbClr val="FFFF00"/>
              </a:solidFill>
            </a:endParaRPr>
          </a:p>
          <a:p>
            <a:endParaRPr lang="en-IN" sz="1800" dirty="0"/>
          </a:p>
        </p:txBody>
      </p:sp>
    </p:spTree>
    <p:extLst>
      <p:ext uri="{BB962C8B-B14F-4D97-AF65-F5344CB8AC3E}">
        <p14:creationId xmlns:p14="http://schemas.microsoft.com/office/powerpoint/2010/main" val="964572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Freundlich Adsorption Isotherm</a:t>
            </a:r>
            <a:br>
              <a:rPr lang="en-IN" dirty="0"/>
            </a:br>
            <a:endParaRPr lang="en-IN" dirty="0"/>
          </a:p>
        </p:txBody>
      </p:sp>
      <p:sp>
        <p:nvSpPr>
          <p:cNvPr id="3" name="Content Placeholder 2"/>
          <p:cNvSpPr>
            <a:spLocks noGrp="1"/>
          </p:cNvSpPr>
          <p:nvPr>
            <p:ph idx="1"/>
          </p:nvPr>
        </p:nvSpPr>
        <p:spPr/>
        <p:txBody>
          <a:bodyPr>
            <a:normAutofit fontScale="70000" lnSpcReduction="20000"/>
          </a:bodyPr>
          <a:lstStyle/>
          <a:p>
            <a:r>
              <a:rPr lang="en-US" sz="3100" dirty="0" err="1"/>
              <a:t>Freundlich</a:t>
            </a:r>
            <a:r>
              <a:rPr lang="en-US" sz="3100" dirty="0"/>
              <a:t> adsorption gives the </a:t>
            </a:r>
            <a:r>
              <a:rPr lang="en-US" sz="3100" b="1" i="1" dirty="0"/>
              <a:t>variation in the quantity of gas adsorbed by a unit mass of solid adsorbent with the change in pressure of the system for a given temperature.</a:t>
            </a:r>
            <a:r>
              <a:rPr lang="en-US" sz="3100" i="1" dirty="0"/>
              <a:t> </a:t>
            </a:r>
            <a:r>
              <a:rPr lang="en-US" sz="3100" dirty="0"/>
              <a:t>The expression for the </a:t>
            </a:r>
            <a:r>
              <a:rPr lang="en-US" sz="3100" dirty="0" err="1"/>
              <a:t>Freundlich</a:t>
            </a:r>
            <a:r>
              <a:rPr lang="en-US" sz="3100" dirty="0"/>
              <a:t> isotherm can be represented by the following equation</a:t>
            </a:r>
            <a:r>
              <a:rPr lang="en-US" sz="3100" dirty="0" smtClean="0"/>
              <a:t>:</a:t>
            </a:r>
          </a:p>
          <a:p>
            <a:endParaRPr lang="en-US" sz="3100" dirty="0" smtClean="0"/>
          </a:p>
          <a:p>
            <a:r>
              <a:rPr lang="en-US" sz="3100" b="1" dirty="0"/>
              <a:t> </a:t>
            </a:r>
            <a:r>
              <a:rPr lang="en-US" sz="3100" dirty="0"/>
              <a:t>where n&gt;1</a:t>
            </a:r>
          </a:p>
          <a:p>
            <a:r>
              <a:rPr lang="en-US" sz="3100" dirty="0" smtClean="0"/>
              <a:t>Where </a:t>
            </a:r>
            <a:r>
              <a:rPr lang="en-US" sz="3100" dirty="0"/>
              <a:t>x is the mass of the gas adsorbed, m is the mass of the adsorbent, P is the pressure and n is a constant which depends upon the nature of the adsorbent and the gas at a given temperature. Taking the logarithm on both the sides of the equation, we </a:t>
            </a:r>
            <a:r>
              <a:rPr lang="en-US" sz="3100" dirty="0" smtClean="0"/>
              <a:t>get</a:t>
            </a:r>
            <a:r>
              <a:rPr lang="en-US" sz="3100" dirty="0"/>
              <a:t> </a:t>
            </a:r>
            <a:r>
              <a:rPr lang="en-US" sz="3100" dirty="0" smtClean="0"/>
              <a:t>the above equation.</a:t>
            </a:r>
          </a:p>
          <a:p>
            <a:r>
              <a:rPr lang="en-US" sz="3100" dirty="0" smtClean="0"/>
              <a:t>  </a:t>
            </a:r>
            <a:endParaRPr lang="en-US" sz="3100" dirty="0"/>
          </a:p>
          <a:p>
            <a:r>
              <a:rPr lang="en-US" sz="3100" dirty="0"/>
              <a:t>The plot of this equation is a straight line as represented by the following curve.</a:t>
            </a:r>
          </a:p>
          <a:p>
            <a:endParaRPr lang="en-IN"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3189288"/>
            <a:ext cx="781050" cy="48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4288" y="3203575"/>
            <a:ext cx="1495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73480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115</TotalTime>
  <Words>405</Words>
  <Application>Microsoft Office PowerPoint</Application>
  <PresentationFormat>On-screen Show (4:3)</PresentationFormat>
  <Paragraphs>75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A.S.C.C.Mokhada</vt:lpstr>
      <vt:lpstr>Introduction</vt:lpstr>
      <vt:lpstr>Some Basic Concepts</vt:lpstr>
      <vt:lpstr>Types Of Adsorption</vt:lpstr>
      <vt:lpstr>General Graph</vt:lpstr>
      <vt:lpstr>Factors affecting the extent of adsorption</vt:lpstr>
      <vt:lpstr>Factors affecting the extent of adsorption</vt:lpstr>
      <vt:lpstr> Adsorption Isotherm</vt:lpstr>
      <vt:lpstr>Freundlich Adsorption Isotherm </vt:lpstr>
      <vt:lpstr>Freundlich Adsorption Isotherm Graph</vt:lpstr>
      <vt:lpstr>Langmuir Adsorption Isotherms </vt:lpstr>
      <vt:lpstr>Graphical Representation Langmuir Adsorption Isotherms</vt:lpstr>
      <vt:lpstr>BET Adsorption Isotherm </vt:lpstr>
      <vt:lpstr>Graphical Representation BET Adsorption Isot</vt:lpstr>
      <vt:lpstr>Applications of Adsorption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A.S.C.C.Mokhada</dc:title>
  <dc:creator>dell</dc:creator>
  <cp:lastModifiedBy>dell</cp:lastModifiedBy>
  <cp:revision>25</cp:revision>
  <dcterms:created xsi:type="dcterms:W3CDTF">2006-08-16T00:00:00Z</dcterms:created>
  <dcterms:modified xsi:type="dcterms:W3CDTF">2022-11-03T11:56:32Z</dcterms:modified>
</cp:coreProperties>
</file>